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Lora Medium"/>
      <p:regular r:id="rId18"/>
      <p:bold r:id="rId19"/>
      <p:italic r:id="rId20"/>
      <p:boldItalic r:id="rId21"/>
    </p:embeddedFont>
    <p:embeddedFont>
      <p:font typeface="Figtree"/>
      <p:regular r:id="rId22"/>
      <p:bold r:id="rId23"/>
      <p:italic r:id="rId24"/>
      <p:boldItalic r:id="rId25"/>
    </p:embeddedFont>
    <p:embeddedFont>
      <p:font typeface="Lora"/>
      <p:regular r:id="rId26"/>
      <p:bold r:id="rId27"/>
      <p:italic r:id="rId28"/>
      <p:boldItalic r:id="rId29"/>
    </p:embeddedFont>
    <p:embeddedFont>
      <p:font typeface="IBM Plex Sans Medium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oraMedium-italic.fntdata"/><Relationship Id="rId22" Type="http://schemas.openxmlformats.org/officeDocument/2006/relationships/font" Target="fonts/Figtree-regular.fntdata"/><Relationship Id="rId21" Type="http://schemas.openxmlformats.org/officeDocument/2006/relationships/font" Target="fonts/LoraMedium-boldItalic.fntdata"/><Relationship Id="rId24" Type="http://schemas.openxmlformats.org/officeDocument/2006/relationships/font" Target="fonts/Figtree-italic.fntdata"/><Relationship Id="rId23" Type="http://schemas.openxmlformats.org/officeDocument/2006/relationships/font" Target="fonts/Figtree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ora-regular.fntdata"/><Relationship Id="rId25" Type="http://schemas.openxmlformats.org/officeDocument/2006/relationships/font" Target="fonts/Figtree-boldItalic.fntdata"/><Relationship Id="rId28" Type="http://schemas.openxmlformats.org/officeDocument/2006/relationships/font" Target="fonts/Lora-italic.fntdata"/><Relationship Id="rId27" Type="http://schemas.openxmlformats.org/officeDocument/2006/relationships/font" Target="fonts/Lor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ora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IBMPlexSansMedium-bold.fntdata"/><Relationship Id="rId30" Type="http://schemas.openxmlformats.org/officeDocument/2006/relationships/font" Target="fonts/IBMPlexSansMedium-regular.fntdata"/><Relationship Id="rId11" Type="http://schemas.openxmlformats.org/officeDocument/2006/relationships/slide" Target="slides/slide6.xml"/><Relationship Id="rId33" Type="http://schemas.openxmlformats.org/officeDocument/2006/relationships/font" Target="fonts/IBMPlexSansMedium-boldItalic.fntdata"/><Relationship Id="rId10" Type="http://schemas.openxmlformats.org/officeDocument/2006/relationships/slide" Target="slides/slide5.xml"/><Relationship Id="rId32" Type="http://schemas.openxmlformats.org/officeDocument/2006/relationships/font" Target="fonts/IBMPlexSansMedium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LoraMedium-bold.fntdata"/><Relationship Id="rId18" Type="http://schemas.openxmlformats.org/officeDocument/2006/relationships/font" Target="fonts/LoraMedium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2c45a8b571_1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2c45a8b571_1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3bdbbcf41d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3bdbbcf41d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3bdbbcf41d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3bdbbcf41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2c413f30ab_5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2c413f30ab_5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3ba94105f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3ba94105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2c254c5361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2c254c5361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3bdbbcf41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3bdbbcf41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3bdbbcf41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3bdbbcf41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3bdbbcf41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3bdbbcf41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3bdbbcf41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3bdbbcf41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3bdbbcf41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3bdbbcf41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3bdbbcf41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3bdbbcf41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462"/>
            <a:ext cx="9144003" cy="5152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TITLE_AND_BODY_2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462"/>
            <a:ext cx="9144003" cy="5152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Google Shape;21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4462"/>
            <a:ext cx="9144003" cy="51524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1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1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1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hyperlink" Target="https://colab.research.google.com/" TargetMode="External"/><Relationship Id="rId5" Type="http://schemas.openxmlformats.org/officeDocument/2006/relationships/hyperlink" Target="https://github.com/" TargetMode="External"/><Relationship Id="rId6" Type="http://schemas.openxmlformats.org/officeDocument/2006/relationships/hyperlink" Target="https://console.groq.com/playground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hyperlink" Target="https://code.visualstudio.com/docs/getstarted/getting-started" TargetMode="External"/><Relationship Id="rId5" Type="http://schemas.openxmlformats.org/officeDocument/2006/relationships/hyperlink" Target="https://docs.python.org/3/library/venv.html" TargetMode="External"/><Relationship Id="rId6" Type="http://schemas.openxmlformats.org/officeDocument/2006/relationships/hyperlink" Target="https://python-course.eu/python-tutorial/modules-and-modular-programming.php" TargetMode="External"/><Relationship Id="rId7" Type="http://schemas.openxmlformats.org/officeDocument/2006/relationships/hyperlink" Target="https://pip.pypa.io/en/stable/getting-started/" TargetMode="External"/><Relationship Id="rId8" Type="http://schemas.openxmlformats.org/officeDocument/2006/relationships/hyperlink" Target="https://realpython.com/python3-object-oriented-programming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hyperlink" Target="https://www.python.org/downloads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hyperlink" Target="https://code.visualstudio.com/download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1250" y="-107225"/>
            <a:ext cx="9326500" cy="52507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5"/>
          <p:cNvSpPr txBox="1"/>
          <p:nvPr/>
        </p:nvSpPr>
        <p:spPr>
          <a:xfrm>
            <a:off x="882600" y="1650663"/>
            <a:ext cx="7378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Lora Medium"/>
                <a:ea typeface="Lora Medium"/>
                <a:cs typeface="Lora Medium"/>
                <a:sym typeface="Lora Medium"/>
              </a:rPr>
              <a:t>Gen AI Engineering</a:t>
            </a:r>
            <a:r>
              <a:rPr lang="en" sz="3000">
                <a:solidFill>
                  <a:schemeClr val="lt1"/>
                </a:solidFill>
                <a:latin typeface="Lora Medium"/>
                <a:ea typeface="Lora Medium"/>
                <a:cs typeface="Lora Medium"/>
                <a:sym typeface="Lora Medium"/>
              </a:rPr>
              <a:t> </a:t>
            </a:r>
            <a:endParaRPr sz="3000">
              <a:solidFill>
                <a:schemeClr val="lt1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  <p:pic>
        <p:nvPicPr>
          <p:cNvPr id="61" name="Google Shape;6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8125" y="329776"/>
            <a:ext cx="1202176" cy="27105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5"/>
          <p:cNvSpPr txBox="1"/>
          <p:nvPr/>
        </p:nvSpPr>
        <p:spPr>
          <a:xfrm>
            <a:off x="498825" y="2950350"/>
            <a:ext cx="81465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Lora Medium"/>
                <a:ea typeface="Lora Medium"/>
                <a:cs typeface="Lora Medium"/>
                <a:sym typeface="Lora Medium"/>
              </a:rPr>
              <a:t>Python Base Camp 1 : Session 1</a:t>
            </a:r>
            <a:endParaRPr sz="2000">
              <a:solidFill>
                <a:schemeClr val="lt1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Lora Medium"/>
                <a:ea typeface="Lora Medium"/>
                <a:cs typeface="Lora Medium"/>
                <a:sym typeface="Lora Medium"/>
              </a:rPr>
              <a:t>Set up your PC and Environment</a:t>
            </a:r>
            <a:br>
              <a:rPr lang="en" sz="1700">
                <a:solidFill>
                  <a:schemeClr val="lt1"/>
                </a:solidFill>
                <a:latin typeface="Lora Medium"/>
                <a:ea typeface="Lora Medium"/>
                <a:cs typeface="Lora Medium"/>
                <a:sym typeface="Lora Medium"/>
              </a:rPr>
            </a:br>
            <a:r>
              <a:rPr lang="en" sz="1700">
                <a:solidFill>
                  <a:schemeClr val="lt1"/>
                </a:solidFill>
                <a:latin typeface="Lora Medium"/>
                <a:ea typeface="Lora Medium"/>
                <a:cs typeface="Lora Medium"/>
                <a:sym typeface="Lora Medium"/>
              </a:rPr>
              <a:t>&amp;              .</a:t>
            </a:r>
            <a:br>
              <a:rPr lang="en" sz="1700">
                <a:solidFill>
                  <a:schemeClr val="lt1"/>
                </a:solidFill>
                <a:latin typeface="Lora Medium"/>
                <a:ea typeface="Lora Medium"/>
                <a:cs typeface="Lora Medium"/>
                <a:sym typeface="Lora Medium"/>
              </a:rPr>
            </a:br>
            <a:r>
              <a:rPr lang="en" sz="1700">
                <a:solidFill>
                  <a:schemeClr val="lt1"/>
                </a:solidFill>
                <a:latin typeface="Lora Medium"/>
                <a:ea typeface="Lora Medium"/>
                <a:cs typeface="Lora Medium"/>
                <a:sym typeface="Lora Medium"/>
              </a:rPr>
              <a:t>Python Basics - Hands on</a:t>
            </a:r>
            <a:endParaRPr sz="1700">
              <a:solidFill>
                <a:schemeClr val="lt1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3999" y="266800"/>
            <a:ext cx="1202176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4"/>
          <p:cNvSpPr txBox="1"/>
          <p:nvPr/>
        </p:nvSpPr>
        <p:spPr>
          <a:xfrm>
            <a:off x="319850" y="266800"/>
            <a:ext cx="774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D85C6"/>
                </a:solidFill>
                <a:latin typeface="Figtree"/>
                <a:ea typeface="Figtree"/>
                <a:cs typeface="Figtree"/>
                <a:sym typeface="Figtree"/>
              </a:rPr>
              <a:t>Google Colab, GitHub, Groq</a:t>
            </a:r>
            <a:endParaRPr sz="2100">
              <a:solidFill>
                <a:srgbClr val="3D85C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7" name="Google Shape;127;p24"/>
          <p:cNvSpPr txBox="1"/>
          <p:nvPr/>
        </p:nvSpPr>
        <p:spPr>
          <a:xfrm>
            <a:off x="372150" y="789525"/>
            <a:ext cx="7769100" cy="41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rgbClr val="0E0E0E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Google Colab is a cloud environment (sandbox kind) where you can write and execute python scripts. </a:t>
            </a: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4"/>
              </a:rPr>
              <a:t>https://colab.research.google.com/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Its available as note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books. The *.ipynb files can be used as well.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Linked to your google account. Activate and try to create simple python note books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Be mindful of limitations (temporary sessions, limited number of parallel sessions, no possibility of python files)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Git hub is an environment where you can have repositories to preserve and maintain your artefacts (code, 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documents etc). </a:t>
            </a: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5"/>
              </a:rPr>
              <a:t>https://github.com/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You can do version control on files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You can have Public / Private repositories.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Can be helpful to collaborate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Groq is a cloud platform that provides basic LLM APIs. These LLM can be invoked from your python scripts. </a:t>
            </a: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6"/>
              </a:rPr>
              <a:t>https://console.groq.com/playground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Create your account and get an API key (Free Tier available with limitations)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Explore LLM from your python script using 7_Groq.ipynb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3999" y="266800"/>
            <a:ext cx="1202176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5"/>
          <p:cNvSpPr txBox="1"/>
          <p:nvPr/>
        </p:nvSpPr>
        <p:spPr>
          <a:xfrm>
            <a:off x="319850" y="266800"/>
            <a:ext cx="774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D85C6"/>
                </a:solidFill>
                <a:latin typeface="Figtree"/>
                <a:ea typeface="Figtree"/>
                <a:cs typeface="Figtree"/>
                <a:sym typeface="Figtree"/>
              </a:rPr>
              <a:t>For Further reading / exploring …</a:t>
            </a:r>
            <a:endParaRPr sz="2100">
              <a:solidFill>
                <a:srgbClr val="3D85C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34" name="Google Shape;134;p25"/>
          <p:cNvSpPr txBox="1"/>
          <p:nvPr/>
        </p:nvSpPr>
        <p:spPr>
          <a:xfrm>
            <a:off x="372150" y="789525"/>
            <a:ext cx="7769100" cy="41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To learn more in detail about the topics, you may refer the following content.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Clr>
                <a:srgbClr val="0E0E0E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VSCode : </a:t>
            </a: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4"/>
              </a:rPr>
              <a:t>https://code.visualstudio.com/docs/getstarted/getting-started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vEnv : </a:t>
            </a: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5"/>
              </a:rPr>
              <a:t>https://docs.python.org/3/library/venv.html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Modular Design : </a:t>
            </a: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6"/>
              </a:rPr>
              <a:t>https://python-course.eu/python-tutorial/modules-and-modular-programming.php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Pip : </a:t>
            </a: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7"/>
              </a:rPr>
              <a:t>https://pip.pypa.io/en/stable/getting-started/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Object Oriented Design : </a:t>
            </a: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8"/>
              </a:rPr>
              <a:t>https://realpython.com/python3-object-oriented-programming/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6"/>
          <p:cNvSpPr txBox="1"/>
          <p:nvPr/>
        </p:nvSpPr>
        <p:spPr>
          <a:xfrm>
            <a:off x="2784100" y="2066850"/>
            <a:ext cx="33408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Time for Q&amp;A :) </a:t>
            </a:r>
            <a:endParaRPr sz="2900">
              <a:solidFill>
                <a:schemeClr val="dk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6"/>
          <p:cNvPicPr preferRelativeResize="0"/>
          <p:nvPr/>
        </p:nvPicPr>
        <p:blipFill rotWithShape="1">
          <a:blip r:embed="rId3">
            <a:alphaModFix/>
          </a:blip>
          <a:srcRect b="0" l="0" r="0" t="49637"/>
          <a:stretch/>
        </p:blipFill>
        <p:spPr>
          <a:xfrm>
            <a:off x="3210825" y="0"/>
            <a:ext cx="2722350" cy="136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6"/>
          <p:cNvPicPr preferRelativeResize="0"/>
          <p:nvPr/>
        </p:nvPicPr>
        <p:blipFill rotWithShape="1">
          <a:blip r:embed="rId3">
            <a:alphaModFix/>
          </a:blip>
          <a:srcRect b="0" l="0" r="0" t="49637"/>
          <a:stretch/>
        </p:blipFill>
        <p:spPr>
          <a:xfrm rot="10800000">
            <a:off x="3210825" y="3773525"/>
            <a:ext cx="2722350" cy="1369975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6"/>
          <p:cNvSpPr txBox="1"/>
          <p:nvPr/>
        </p:nvSpPr>
        <p:spPr>
          <a:xfrm>
            <a:off x="401050" y="766625"/>
            <a:ext cx="82122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Lora"/>
                <a:ea typeface="Lora"/>
                <a:cs typeface="Lora"/>
                <a:sym typeface="Lora"/>
              </a:rPr>
              <a:t>In this session …</a:t>
            </a:r>
            <a:endParaRPr sz="2300"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●"/>
            </a:pPr>
            <a:r>
              <a:rPr lang="en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Install python in your PC</a:t>
            </a:r>
            <a:endParaRPr sz="18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●"/>
            </a:pPr>
            <a:r>
              <a:rPr lang="en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Install VSCode IDE and basic extensions</a:t>
            </a:r>
            <a:endParaRPr sz="18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●"/>
            </a:pPr>
            <a:r>
              <a:rPr lang="en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Write and execute basic python programs</a:t>
            </a:r>
            <a:endParaRPr sz="18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ora"/>
              <a:buChar char="●"/>
            </a:pPr>
            <a:r>
              <a:rPr lang="en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Learn about virtual environment</a:t>
            </a:r>
            <a:endParaRPr sz="18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Learn about Function, Module, Package</a:t>
            </a:r>
            <a:endParaRPr sz="18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Learn basic file handling</a:t>
            </a:r>
            <a:endParaRPr sz="18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ora"/>
              <a:buChar char="●"/>
            </a:pPr>
            <a:r>
              <a:rPr lang="en"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Set up your accounts in Google Colab, Git Hub, Groq</a:t>
            </a:r>
            <a:endParaRPr sz="1800">
              <a:solidFill>
                <a:schemeClr val="dk1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70" name="Google Shape;7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73999" y="266800"/>
            <a:ext cx="1202176" cy="2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3999" y="266800"/>
            <a:ext cx="1202176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299425" y="310125"/>
            <a:ext cx="774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D85C6"/>
                </a:solidFill>
                <a:latin typeface="Figtree"/>
                <a:ea typeface="Figtree"/>
                <a:cs typeface="Figtree"/>
                <a:sym typeface="Figtree"/>
              </a:rPr>
              <a:t>Python Installation</a:t>
            </a:r>
            <a:endParaRPr sz="2100">
              <a:solidFill>
                <a:srgbClr val="3D85C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77" name="Google Shape;77;p17"/>
          <p:cNvSpPr txBox="1"/>
          <p:nvPr/>
        </p:nvSpPr>
        <p:spPr>
          <a:xfrm>
            <a:off x="372150" y="818025"/>
            <a:ext cx="7769100" cy="40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Download the Python installer from </a:t>
            </a:r>
            <a:r>
              <a:rPr lang="en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4"/>
              </a:rPr>
              <a:t>https://www.python.org/downloads/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Choose a stable version in 3.12 or 3.13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Choose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installer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for your Machine type (Windows / MacOs)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Complete the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installation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Check the installation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 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python --version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to see the version installed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 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where python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to check the path installed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Run basic python code lines 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Open python console (windows → python)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Try :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 print (“My first python code”)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Try : 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		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X = 55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		Y = 10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		X + Y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Run a program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Download My_First_Prog.py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 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python My_First_Prog.py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3999" y="266800"/>
            <a:ext cx="1202176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8"/>
          <p:cNvSpPr txBox="1"/>
          <p:nvPr/>
        </p:nvSpPr>
        <p:spPr>
          <a:xfrm>
            <a:off x="319850" y="266800"/>
            <a:ext cx="774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D85C6"/>
                </a:solidFill>
                <a:latin typeface="Figtree"/>
                <a:ea typeface="Figtree"/>
                <a:cs typeface="Figtree"/>
                <a:sym typeface="Figtree"/>
              </a:rPr>
              <a:t>VSCode Installation</a:t>
            </a:r>
            <a:endParaRPr sz="2100">
              <a:solidFill>
                <a:srgbClr val="3D85C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84" name="Google Shape;84;p18"/>
          <p:cNvSpPr txBox="1"/>
          <p:nvPr/>
        </p:nvSpPr>
        <p:spPr>
          <a:xfrm>
            <a:off x="372150" y="865725"/>
            <a:ext cx="7769100" cy="40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To develop, execute and debug python code, we would require an IDE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MS Visual Studio Code is a 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versatile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IDE, that 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supports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many 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languages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and is feature rich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Installation of VSCode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Download the VSCode installer from </a:t>
            </a:r>
            <a:r>
              <a:rPr lang="en" sz="1200" u="sng">
                <a:solidFill>
                  <a:schemeClr val="hlink"/>
                </a:solidFill>
                <a:latin typeface="Figtree"/>
                <a:ea typeface="Figtree"/>
                <a:cs typeface="Figtree"/>
                <a:sym typeface="Figtree"/>
                <a:hlinkClick r:id="rId4"/>
              </a:rPr>
              <a:t>https://code.visualstudio.com/download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for your machine.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Complete the installation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Open VSCode editor and open the file My_First_Prog.py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Ctrl + Shift + P → Python : select interpreter → Choose the python installed in your PC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Execute the program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Install extensions : Go to extensions tab and install the following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Python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Python Debugger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Jupyter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Docker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Data Wrangler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3999" y="266800"/>
            <a:ext cx="1202176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9"/>
          <p:cNvSpPr txBox="1"/>
          <p:nvPr/>
        </p:nvSpPr>
        <p:spPr>
          <a:xfrm>
            <a:off x="319850" y="266800"/>
            <a:ext cx="774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D85C6"/>
                </a:solidFill>
                <a:latin typeface="Figtree"/>
                <a:ea typeface="Figtree"/>
                <a:cs typeface="Figtree"/>
                <a:sym typeface="Figtree"/>
              </a:rPr>
              <a:t>Working</a:t>
            </a:r>
            <a:r>
              <a:rPr lang="en" sz="2100">
                <a:solidFill>
                  <a:srgbClr val="3D85C6"/>
                </a:solidFill>
                <a:latin typeface="Figtree"/>
                <a:ea typeface="Figtree"/>
                <a:cs typeface="Figtree"/>
                <a:sym typeface="Figtree"/>
              </a:rPr>
              <a:t> with Python Note book (Jupyter)</a:t>
            </a:r>
            <a:endParaRPr sz="2100">
              <a:solidFill>
                <a:srgbClr val="3D85C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91" name="Google Shape;91;p19"/>
          <p:cNvSpPr txBox="1"/>
          <p:nvPr/>
        </p:nvSpPr>
        <p:spPr>
          <a:xfrm>
            <a:off x="372150" y="789525"/>
            <a:ext cx="7769100" cy="3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Jupyter notebook is an interface that helps to develop code (various languages) in a ‘prototyping’ mode.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Its organised as ‘cell’ and can be executed cell wise (not entire program)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This gives a great advantage when you develop software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Jupyter extension in VSCode allows to create and use Jupyter notebooks.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●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Open a note book and execute the code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Open 2_First_Note_Book.ipynb in VSCode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Execute each cell. Add more cell, modify and try your hands.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Open the ‘Jupyter’ tab and check the variables stored.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●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More to understand Jupyter note book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Open 3_More_about_Jupyter.ipynb in VSCode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Check the documentation cells (Try to edit them)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Execute the code and check the output file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Indentation of blocks in python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Observe Variable scope and persistence.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Modify one of the block and execute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92" name="Google Shape;92;p19"/>
          <p:cNvSpPr txBox="1"/>
          <p:nvPr/>
        </p:nvSpPr>
        <p:spPr>
          <a:xfrm>
            <a:off x="558625" y="4639375"/>
            <a:ext cx="79230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00">
                <a:solidFill>
                  <a:schemeClr val="dk2"/>
                </a:solidFill>
                <a:latin typeface="Figtree"/>
                <a:ea typeface="Figtree"/>
                <a:cs typeface="Figtree"/>
                <a:sym typeface="Figtree"/>
              </a:rPr>
              <a:t>Now that we have understood note book, let us learn some basic of python, using 4_Python_Basics.ipynb</a:t>
            </a:r>
            <a:endParaRPr b="1" i="1" sz="1200">
              <a:solidFill>
                <a:schemeClr val="dk2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3999" y="266800"/>
            <a:ext cx="1202176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0"/>
          <p:cNvSpPr txBox="1"/>
          <p:nvPr/>
        </p:nvSpPr>
        <p:spPr>
          <a:xfrm>
            <a:off x="319850" y="266800"/>
            <a:ext cx="774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D85C6"/>
                </a:solidFill>
                <a:latin typeface="Figtree"/>
                <a:ea typeface="Figtree"/>
                <a:cs typeface="Figtree"/>
                <a:sym typeface="Figtree"/>
              </a:rPr>
              <a:t>Virtual Environment (vEnV)</a:t>
            </a:r>
            <a:endParaRPr sz="2100">
              <a:solidFill>
                <a:srgbClr val="3D85C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99" name="Google Shape;99;p20"/>
          <p:cNvSpPr txBox="1"/>
          <p:nvPr/>
        </p:nvSpPr>
        <p:spPr>
          <a:xfrm>
            <a:off x="372150" y="941925"/>
            <a:ext cx="7769100" cy="38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Python being a versatile and powerful scripting language, it is popular and well accepted because of …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Continuous enhancement and evolution of the interpreter itself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Big collection of special purpose packages / libraries maintained as open source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Community Resources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At the same time, this flexibility and constant evolving nature can bring challenges in …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Having a clear baseline in terms of interfaces among libraries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Clarity in terms of environment (version of py, version of packages etc)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Having a environment agnostic development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Dependency management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One of the concept used to overcome these challenges is Virtual Environment. This allows your python code in an environment, that is clearly defined and ‘frozen’.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 a vEnv, python version is maintained at specific one.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Packages which are installed are maintained at a specific version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You can create and replicate the environment required for your python program / app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3999" y="266800"/>
            <a:ext cx="1202176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1"/>
          <p:cNvSpPr txBox="1"/>
          <p:nvPr/>
        </p:nvSpPr>
        <p:spPr>
          <a:xfrm>
            <a:off x="319850" y="266800"/>
            <a:ext cx="774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D85C6"/>
                </a:solidFill>
                <a:latin typeface="Figtree"/>
                <a:ea typeface="Figtree"/>
                <a:cs typeface="Figtree"/>
                <a:sym typeface="Figtree"/>
              </a:rPr>
              <a:t>Virtual Environment (vEnV) contd …</a:t>
            </a:r>
            <a:endParaRPr sz="2100">
              <a:solidFill>
                <a:srgbClr val="3D85C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06" name="Google Shape;106;p21"/>
          <p:cNvSpPr txBox="1"/>
          <p:nvPr/>
        </p:nvSpPr>
        <p:spPr>
          <a:xfrm>
            <a:off x="372150" y="789525"/>
            <a:ext cx="7769100" cy="41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Creating a VEnv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 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where python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 python -m venv &lt;Your_vEnV_Path&gt;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 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Your_vEnV_Path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&gt;\Scripts\activate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Courier New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 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where python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Courier New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Inspect the directory structure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Installing Packages via pip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Go to your virtual environment and activate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 pip install numpy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Courier New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Inspect the directory structure @ &lt;Your_Env&gt;\Lib\site-packages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 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pip freeze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Courier New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 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where python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Courier New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Inspect the directory structure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Installing Packages using baseline reference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Go to your virtual environment and activate. Copy the file requirements.txt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 pip install -r .\requirements.txt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Courier New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Inspect the directory structure @ &lt;Your_Env&gt;\Lib\site-packages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Command Prompt : </a:t>
            </a:r>
            <a:r>
              <a:rPr lang="en" sz="1200">
                <a:solidFill>
                  <a:srgbClr val="0E0E0E"/>
                </a:solidFill>
                <a:latin typeface="Courier New"/>
                <a:ea typeface="Courier New"/>
                <a:cs typeface="Courier New"/>
                <a:sym typeface="Courier New"/>
              </a:rPr>
              <a:t>pip freeze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3999" y="266800"/>
            <a:ext cx="1202176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319850" y="266800"/>
            <a:ext cx="774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D85C6"/>
                </a:solidFill>
                <a:latin typeface="Figtree"/>
                <a:ea typeface="Figtree"/>
                <a:cs typeface="Figtree"/>
                <a:sym typeface="Figtree"/>
              </a:rPr>
              <a:t>Function, Module, Package</a:t>
            </a:r>
            <a:endParaRPr sz="2100">
              <a:solidFill>
                <a:srgbClr val="3D85C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13" name="Google Shape;113;p22"/>
          <p:cNvSpPr txBox="1"/>
          <p:nvPr/>
        </p:nvSpPr>
        <p:spPr>
          <a:xfrm>
            <a:off x="372150" y="789525"/>
            <a:ext cx="7769100" cy="41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Python supports 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modular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way of programming, which is the basis for maintainable &amp; 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scalable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code base.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There are basic constructs that are used in achieving the modularity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b="1"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Function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: It is a block of code, that is re-usable, callable and functionally distinct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b="1"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Module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: Module represents a *.py file, which contains multiple functions, variables &amp; other executable lines of code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A module or part of a module can be used in another python code via ‘import’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Courier New"/>
              <a:buChar char="○"/>
            </a:pPr>
            <a:r>
              <a:rPr b="1"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Package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: It is a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collection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of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multiple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modules. Typically organised in folder and having a init file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Courier New"/>
              <a:buChar char="○"/>
            </a:pPr>
            <a:r>
              <a:rPr b="1"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Class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: Python supports Object Oriented Design. Class is the basic notion in OOD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Let’s explore these constructs through 5_Functions.ipynb, Data_Processing.py and Use_Module.py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3999" y="266800"/>
            <a:ext cx="1202176" cy="27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3"/>
          <p:cNvSpPr txBox="1"/>
          <p:nvPr/>
        </p:nvSpPr>
        <p:spPr>
          <a:xfrm>
            <a:off x="319850" y="266800"/>
            <a:ext cx="7743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3D85C6"/>
                </a:solidFill>
                <a:latin typeface="Figtree"/>
                <a:ea typeface="Figtree"/>
                <a:cs typeface="Figtree"/>
                <a:sym typeface="Figtree"/>
              </a:rPr>
              <a:t>File handling</a:t>
            </a:r>
            <a:endParaRPr sz="2100">
              <a:solidFill>
                <a:srgbClr val="3D85C6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  <p:sp>
        <p:nvSpPr>
          <p:cNvPr id="120" name="Google Shape;120;p23"/>
          <p:cNvSpPr txBox="1"/>
          <p:nvPr/>
        </p:nvSpPr>
        <p:spPr>
          <a:xfrm>
            <a:off x="372150" y="789525"/>
            <a:ext cx="7769100" cy="41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Python 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natively</a:t>
            </a: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 provides file handling functions (open, close, read, write)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These functions can handle files in various modes: Read, Write, Append, Binary etc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b="1"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Read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: File is opened in read only mode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b="1"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Write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: File is opened and handled in write mode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b="1"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Binary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: By default it is considered as text file. But Binary mode allows to handle binary files.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A specific library ‘csv’ can be used to handle csv file. This provides more practical way to handle csv file than handling through normal file handler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Can be read row wise the contents</a:t>
            </a:r>
            <a:endParaRPr b="1"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Can write row(s) from data structure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400"/>
              <a:buFont typeface="Figtree"/>
              <a:buChar char="●"/>
            </a:pPr>
            <a:r>
              <a:rPr lang="en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We explore file handling examples through 6_Files.ipynb</a:t>
            </a:r>
            <a:endParaRPr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b="1"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Read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: File is opened in read only mode</a:t>
            </a:r>
            <a:endParaRPr sz="1200">
              <a:solidFill>
                <a:srgbClr val="0E0E0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b="1"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Write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: File is opened and handled in write mode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E0E0E"/>
              </a:buClr>
              <a:buSzPts val="1200"/>
              <a:buFont typeface="Figtree"/>
              <a:buChar char="○"/>
            </a:pPr>
            <a:r>
              <a:rPr b="1"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Binary </a:t>
            </a:r>
            <a:r>
              <a:rPr lang="en" sz="1200">
                <a:solidFill>
                  <a:srgbClr val="0E0E0E"/>
                </a:solidFill>
                <a:latin typeface="Figtree"/>
                <a:ea typeface="Figtree"/>
                <a:cs typeface="Figtree"/>
                <a:sym typeface="Figtree"/>
              </a:rPr>
              <a:t>: By default it is considered as text file. But Binary mode allows to handle binary files.</a:t>
            </a:r>
            <a:endParaRPr sz="1200">
              <a:solidFill>
                <a:srgbClr val="0E0E0E"/>
              </a:solidFill>
              <a:latin typeface="Figtree"/>
              <a:ea typeface="Figtree"/>
              <a:cs typeface="Figtree"/>
              <a:sym typeface="Figtre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